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58" r:id="rId4"/>
    <p:sldId id="261" r:id="rId5"/>
    <p:sldId id="262" r:id="rId6"/>
    <p:sldId id="260"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5803"/>
    <a:srgbClr val="F5DE38"/>
    <a:srgbClr val="FF33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448" y="-10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04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39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33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12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994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380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71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44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41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632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935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701952"/>
            <a:ext cx="9144000" cy="2119536"/>
          </a:xfrm>
        </p:spPr>
        <p:txBody>
          <a:bodyPr/>
          <a:lstStyle/>
          <a:p>
            <a:r>
              <a:rPr lang="en-GB" sz="2000" b="1" dirty="0" smtClean="0">
                <a:solidFill>
                  <a:schemeClr val="bg1"/>
                </a:solidFill>
                <a:latin typeface="Tahoma" panose="020B0604030504040204" pitchFamily="34" charset="0"/>
              </a:rPr>
              <a:t>Stage </a:t>
            </a:r>
            <a:r>
              <a:rPr lang="en-GB" sz="2000" b="1" dirty="0">
                <a:solidFill>
                  <a:schemeClr val="bg1"/>
                </a:solidFill>
                <a:latin typeface="Tahoma" panose="020B0604030504040204" pitchFamily="34" charset="0"/>
              </a:rPr>
              <a:t>4</a:t>
            </a:r>
            <a:r>
              <a:rPr lang="en-GB" sz="2000" b="1" dirty="0" smtClean="0">
                <a:solidFill>
                  <a:schemeClr val="bg1"/>
                </a:solidFill>
                <a:latin typeface="Tahoma" panose="020B0604030504040204" pitchFamily="34" charset="0"/>
              </a:rPr>
              <a:t>: Growing our own ingredients without seeds</a:t>
            </a:r>
            <a:endParaRPr lang="en-GB" sz="2000" b="1" dirty="0">
              <a:solidFill>
                <a:schemeClr val="bg1"/>
              </a:solidFill>
              <a:latin typeface="Tahoma" panose="020B0604030504040204" pitchFamily="34" charset="0"/>
            </a:endParaRPr>
          </a:p>
          <a:p>
            <a:r>
              <a:rPr lang="en-GB" dirty="0" smtClean="0">
                <a:solidFill>
                  <a:schemeClr val="bg1"/>
                </a:solidFill>
                <a:latin typeface="Tahoma" panose="020B0604030504040204" pitchFamily="34" charset="0"/>
              </a:rPr>
              <a:t> </a:t>
            </a:r>
            <a:endParaRPr lang="en-GB" dirty="0">
              <a:solidFill>
                <a:schemeClr val="bg1"/>
              </a:solidFill>
              <a:latin typeface="Tahoma" panose="020B0604030504040204" pitchFamily="34" charset="0"/>
            </a:endParaRPr>
          </a:p>
        </p:txBody>
      </p:sp>
      <p:sp>
        <p:nvSpPr>
          <p:cNvPr id="4" name="Title 3"/>
          <p:cNvSpPr>
            <a:spLocks noGrp="1"/>
          </p:cNvSpPr>
          <p:nvPr>
            <p:ph type="ctrTitle"/>
          </p:nvPr>
        </p:nvSpPr>
        <p:spPr/>
        <p:txBody>
          <a:bodyPr/>
          <a:lstStyle/>
          <a:p>
            <a:endParaRPr lang="en-GB"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0230" y="908720"/>
            <a:ext cx="6258265" cy="4737140"/>
          </a:xfrm>
          <a:prstGeom prst="rect">
            <a:avLst/>
          </a:prstGeom>
        </p:spPr>
      </p:pic>
    </p:spTree>
    <p:extLst>
      <p:ext uri="{BB962C8B-B14F-4D97-AF65-F5344CB8AC3E}">
        <p14:creationId xmlns:p14="http://schemas.microsoft.com/office/powerpoint/2010/main" val="2276033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764704"/>
            <a:ext cx="8194608" cy="5544616"/>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683568" y="908720"/>
            <a:ext cx="7848872" cy="4431983"/>
          </a:xfrm>
          <a:prstGeom prst="rect">
            <a:avLst/>
          </a:prstGeom>
          <a:noFill/>
          <a:ln>
            <a:noFill/>
          </a:ln>
        </p:spPr>
        <p:txBody>
          <a:bodyPr wrap="square" rtlCol="0">
            <a:spAutoFit/>
          </a:bodyPr>
          <a:lstStyle/>
          <a:p>
            <a:pPr algn="ctr"/>
            <a:r>
              <a:rPr lang="en-GB" sz="4000" b="1" dirty="0">
                <a:solidFill>
                  <a:srgbClr val="E85803"/>
                </a:solidFill>
                <a:latin typeface="Tahoma" panose="020B0604030504040204" pitchFamily="34" charset="0"/>
              </a:rPr>
              <a:t>Learning Objective:</a:t>
            </a:r>
          </a:p>
          <a:p>
            <a:pPr algn="ctr"/>
            <a:r>
              <a:rPr lang="en-GB" sz="2400" dirty="0" smtClean="0">
                <a:latin typeface="Tahoma" panose="020B0604030504040204" pitchFamily="34" charset="0"/>
              </a:rPr>
              <a:t>To explore ways in which plants reproduce without seeds</a:t>
            </a:r>
            <a:endParaRPr lang="en-GB" sz="2400" dirty="0">
              <a:latin typeface="Tahoma" panose="020B0604030504040204" pitchFamily="34" charset="0"/>
            </a:endParaRPr>
          </a:p>
          <a:p>
            <a:pPr algn="ctr"/>
            <a:endParaRPr lang="en-GB" sz="1600" dirty="0">
              <a:latin typeface="Tahoma" panose="020B0604030504040204" pitchFamily="34" charset="0"/>
            </a:endParaRPr>
          </a:p>
          <a:p>
            <a:pPr algn="ctr"/>
            <a:r>
              <a:rPr lang="en-GB" sz="2000" b="1" dirty="0">
                <a:solidFill>
                  <a:srgbClr val="E85803"/>
                </a:solidFill>
                <a:latin typeface="Tahoma" panose="020B0604030504040204" pitchFamily="34" charset="0"/>
              </a:rPr>
              <a:t>Talk to your partner: </a:t>
            </a:r>
            <a:endParaRPr lang="en-GB" sz="2000" b="1" dirty="0" smtClean="0">
              <a:solidFill>
                <a:srgbClr val="E85803"/>
              </a:solidFill>
              <a:latin typeface="Tahoma" panose="020B0604030504040204" pitchFamily="34" charset="0"/>
            </a:endParaRPr>
          </a:p>
          <a:p>
            <a:pPr algn="ctr">
              <a:lnSpc>
                <a:spcPct val="150000"/>
              </a:lnSpc>
            </a:pPr>
            <a:r>
              <a:rPr lang="en-GB" sz="2000" dirty="0" smtClean="0">
                <a:latin typeface="Tahoma" panose="020B0604030504040204" pitchFamily="34" charset="0"/>
              </a:rPr>
              <a:t>Thinking </a:t>
            </a:r>
            <a:r>
              <a:rPr lang="en-GB" sz="2000" dirty="0">
                <a:latin typeface="Tahoma" panose="020B0604030504040204" pitchFamily="34" charset="0"/>
              </a:rPr>
              <a:t>back to stage 2, what needs to take place for seeds to be produced? </a:t>
            </a:r>
            <a:endParaRPr lang="en-GB" sz="2000" dirty="0" smtClean="0">
              <a:latin typeface="Tahoma" panose="020B0604030504040204" pitchFamily="34" charset="0"/>
            </a:endParaRPr>
          </a:p>
          <a:p>
            <a:pPr algn="ctr">
              <a:lnSpc>
                <a:spcPct val="150000"/>
              </a:lnSpc>
            </a:pPr>
            <a:r>
              <a:rPr lang="en-GB" sz="2000" dirty="0" smtClean="0">
                <a:latin typeface="Tahoma" panose="020B0604030504040204" pitchFamily="34" charset="0"/>
              </a:rPr>
              <a:t>Can </a:t>
            </a:r>
            <a:r>
              <a:rPr lang="en-GB" sz="2000" dirty="0">
                <a:latin typeface="Tahoma" panose="020B0604030504040204" pitchFamily="34" charset="0"/>
              </a:rPr>
              <a:t>you think of any problems that this might cause?</a:t>
            </a:r>
          </a:p>
          <a:p>
            <a:pPr algn="ctr">
              <a:lnSpc>
                <a:spcPct val="150000"/>
              </a:lnSpc>
            </a:pPr>
            <a:r>
              <a:rPr lang="en-GB" sz="2000" dirty="0" smtClean="0">
                <a:latin typeface="Tahoma" panose="020B0604030504040204" pitchFamily="34" charset="0"/>
              </a:rPr>
              <a:t>Why </a:t>
            </a:r>
            <a:r>
              <a:rPr lang="en-GB" sz="2000" dirty="0">
                <a:latin typeface="Tahoma" panose="020B0604030504040204" pitchFamily="34" charset="0"/>
              </a:rPr>
              <a:t>might it be useful for plants to reproduce without producing seeds? </a:t>
            </a:r>
            <a:endParaRPr lang="en-GB" sz="1200" dirty="0">
              <a:latin typeface="Tahoma" panose="020B0604030504040204" pitchFamily="34" charset="0"/>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63910" y="5090571"/>
            <a:ext cx="2230484" cy="148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228434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1052736"/>
            <a:ext cx="8194608" cy="5328592"/>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611560" y="1253791"/>
            <a:ext cx="7848872" cy="3231654"/>
          </a:xfrm>
          <a:prstGeom prst="rect">
            <a:avLst/>
          </a:prstGeom>
          <a:noFill/>
          <a:ln>
            <a:noFill/>
          </a:ln>
        </p:spPr>
        <p:txBody>
          <a:bodyPr wrap="square" rtlCol="0">
            <a:spAutoFit/>
          </a:bodyPr>
          <a:lstStyle/>
          <a:p>
            <a:pPr algn="ctr"/>
            <a:r>
              <a:rPr lang="en-GB" sz="3600" b="1" dirty="0" smtClean="0">
                <a:solidFill>
                  <a:srgbClr val="E85803"/>
                </a:solidFill>
                <a:latin typeface="Tahoma" panose="020B0604030504040204" pitchFamily="34" charset="0"/>
              </a:rPr>
              <a:t>Asexual reproduction in plants</a:t>
            </a:r>
          </a:p>
          <a:p>
            <a:pPr algn="ctr"/>
            <a:endParaRPr lang="en-GB" sz="1600" dirty="0">
              <a:latin typeface="Tahoma" panose="020B0604030504040204" pitchFamily="34" charset="0"/>
            </a:endParaRPr>
          </a:p>
          <a:p>
            <a:pPr algn="ctr"/>
            <a:r>
              <a:rPr lang="en-GB" sz="1600" dirty="0" smtClean="0">
                <a:latin typeface="Tahoma" panose="020B0604030504040204" pitchFamily="34" charset="0"/>
              </a:rPr>
              <a:t>Plant reproduction using seeds is known as sexual reproduction as it involves female and male cells. </a:t>
            </a:r>
          </a:p>
          <a:p>
            <a:pPr algn="ctr"/>
            <a:r>
              <a:rPr lang="en-GB" sz="1600" dirty="0" smtClean="0">
                <a:latin typeface="Tahoma" panose="020B0604030504040204" pitchFamily="34" charset="0"/>
              </a:rPr>
              <a:t>Some plants reproduce using asexual reproduction which means that only one parent plant is required and, as a result, the offspring plants are genetically identical to the parent and to each other (they are clones).</a:t>
            </a:r>
          </a:p>
          <a:p>
            <a:pPr algn="ctr"/>
            <a:endParaRPr lang="en-GB" sz="1600" dirty="0" smtClean="0">
              <a:latin typeface="Tahoma" panose="020B0604030504040204" pitchFamily="34" charset="0"/>
            </a:endParaRPr>
          </a:p>
          <a:p>
            <a:pPr algn="ctr"/>
            <a:r>
              <a:rPr lang="en-GB" sz="1600" dirty="0" smtClean="0">
                <a:latin typeface="Tahoma" panose="020B0604030504040204" pitchFamily="34" charset="0"/>
              </a:rPr>
              <a:t> One of the most amazing things about plants is that every part has the ability to grow into a new clone of the original plant with all its parts and functions. Let’s look at strawberry plants to see an example of how this works.</a:t>
            </a:r>
            <a:endParaRPr lang="en-GB" sz="1600" dirty="0">
              <a:latin typeface="Tahoma" panose="020B0604030504040204" pitchFamily="34" charset="0"/>
            </a:endParaRP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85793" y="4376561"/>
            <a:ext cx="1986715" cy="22014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11438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288956" y="548680"/>
            <a:ext cx="8531515" cy="6120680"/>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485292" y="692696"/>
            <a:ext cx="7848872" cy="2185214"/>
          </a:xfrm>
          <a:prstGeom prst="rect">
            <a:avLst/>
          </a:prstGeom>
          <a:noFill/>
          <a:ln>
            <a:noFill/>
          </a:ln>
        </p:spPr>
        <p:txBody>
          <a:bodyPr wrap="square" rtlCol="0">
            <a:spAutoFit/>
          </a:bodyPr>
          <a:lstStyle/>
          <a:p>
            <a:pPr algn="ctr"/>
            <a:r>
              <a:rPr lang="en-GB" sz="2800" b="1" dirty="0" smtClean="0">
                <a:solidFill>
                  <a:srgbClr val="E85803"/>
                </a:solidFill>
                <a:latin typeface="Tahoma" panose="020B0604030504040204" pitchFamily="34" charset="0"/>
              </a:rPr>
              <a:t>Strawberry plant propagation</a:t>
            </a:r>
          </a:p>
          <a:p>
            <a:pPr algn="ctr"/>
            <a:endParaRPr lang="en-GB" sz="1200" dirty="0">
              <a:solidFill>
                <a:srgbClr val="FF0000"/>
              </a:solidFill>
              <a:latin typeface="Tahoma" panose="020B0604030504040204" pitchFamily="34" charset="0"/>
            </a:endParaRPr>
          </a:p>
          <a:p>
            <a:pPr algn="ctr"/>
            <a:r>
              <a:rPr lang="en-GB" sz="1600" dirty="0" smtClean="0">
                <a:latin typeface="Tahoma" panose="020B0604030504040204" pitchFamily="34" charset="0"/>
              </a:rPr>
              <a:t>Strawberry plants grow runners in order to produce new plants. Runners are offshoots of the parent plant with their stems growing along the ground. Where the runners make contact with the soil, nodes appear. From each node, a daughter plant can develop, complete with roots and leaves. This daughter plant will be a clone of the parent plant.</a:t>
            </a:r>
          </a:p>
          <a:p>
            <a:pPr algn="ctr"/>
            <a:endParaRPr lang="en-GB" sz="1600" dirty="0">
              <a:solidFill>
                <a:schemeClr val="accent1"/>
              </a:solidFill>
              <a:latin typeface="Tahoma" panose="020B0604030504040204" pitchFamily="34" charset="0"/>
            </a:endParaRPr>
          </a:p>
        </p:txBody>
      </p:sp>
      <p:pic>
        <p:nvPicPr>
          <p:cNvPr id="307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32125" y="2708920"/>
            <a:ext cx="6045175" cy="3883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2862856"/>
            <a:ext cx="2160240" cy="276999"/>
          </a:xfrm>
          <a:prstGeom prst="rect">
            <a:avLst/>
          </a:prstGeom>
          <a:noFill/>
        </p:spPr>
        <p:txBody>
          <a:bodyPr wrap="square" rtlCol="0">
            <a:spAutoFit/>
          </a:bodyPr>
          <a:lstStyle/>
          <a:p>
            <a:pPr algn="ctr"/>
            <a:r>
              <a:rPr lang="en-GB" sz="1200" dirty="0" smtClean="0">
                <a:solidFill>
                  <a:srgbClr val="E85803"/>
                </a:solidFill>
                <a:latin typeface="Tahoma" panose="020B0604030504040204" pitchFamily="34" charset="0"/>
              </a:rPr>
              <a:t>Parent plant</a:t>
            </a:r>
            <a:endParaRPr lang="en-GB" sz="1200" dirty="0">
              <a:solidFill>
                <a:srgbClr val="E85803"/>
              </a:solidFill>
              <a:latin typeface="Tahoma" panose="020B0604030504040204" pitchFamily="34" charset="0"/>
            </a:endParaRPr>
          </a:p>
        </p:txBody>
      </p:sp>
      <p:sp>
        <p:nvSpPr>
          <p:cNvPr id="8" name="TextBox 7"/>
          <p:cNvSpPr txBox="1"/>
          <p:nvPr/>
        </p:nvSpPr>
        <p:spPr>
          <a:xfrm>
            <a:off x="4680012" y="3436968"/>
            <a:ext cx="2160240" cy="276999"/>
          </a:xfrm>
          <a:prstGeom prst="rect">
            <a:avLst/>
          </a:prstGeom>
          <a:noFill/>
        </p:spPr>
        <p:txBody>
          <a:bodyPr wrap="square" rtlCol="0">
            <a:spAutoFit/>
          </a:bodyPr>
          <a:lstStyle/>
          <a:p>
            <a:pPr algn="ctr"/>
            <a:r>
              <a:rPr lang="en-GB" sz="1200" dirty="0" smtClean="0">
                <a:solidFill>
                  <a:srgbClr val="E85803"/>
                </a:solidFill>
                <a:latin typeface="Tahoma" panose="020B0604030504040204" pitchFamily="34" charset="0"/>
              </a:rPr>
              <a:t>Runner</a:t>
            </a:r>
            <a:endParaRPr lang="en-GB" sz="1200" dirty="0">
              <a:solidFill>
                <a:srgbClr val="E85803"/>
              </a:solidFill>
              <a:latin typeface="Tahoma" panose="020B0604030504040204" pitchFamily="34" charset="0"/>
            </a:endParaRPr>
          </a:p>
        </p:txBody>
      </p:sp>
      <p:sp>
        <p:nvSpPr>
          <p:cNvPr id="9" name="TextBox 8"/>
          <p:cNvSpPr txBox="1"/>
          <p:nvPr/>
        </p:nvSpPr>
        <p:spPr>
          <a:xfrm>
            <a:off x="6409426" y="3444082"/>
            <a:ext cx="2160240" cy="276999"/>
          </a:xfrm>
          <a:prstGeom prst="rect">
            <a:avLst/>
          </a:prstGeom>
          <a:noFill/>
        </p:spPr>
        <p:txBody>
          <a:bodyPr wrap="square" rtlCol="0">
            <a:spAutoFit/>
          </a:bodyPr>
          <a:lstStyle/>
          <a:p>
            <a:pPr algn="ctr"/>
            <a:r>
              <a:rPr lang="en-GB" sz="1200" dirty="0" smtClean="0">
                <a:solidFill>
                  <a:srgbClr val="E85803"/>
                </a:solidFill>
                <a:latin typeface="Tahoma" panose="020B0604030504040204" pitchFamily="34" charset="0"/>
              </a:rPr>
              <a:t>Daughter plants</a:t>
            </a:r>
            <a:endParaRPr lang="en-GB" sz="1200" dirty="0">
              <a:solidFill>
                <a:srgbClr val="E85803"/>
              </a:solidFill>
              <a:latin typeface="Tahoma" panose="020B0604030504040204" pitchFamily="34" charset="0"/>
            </a:endParaRPr>
          </a:p>
        </p:txBody>
      </p:sp>
      <p:sp>
        <p:nvSpPr>
          <p:cNvPr id="10" name="TextBox 9"/>
          <p:cNvSpPr txBox="1"/>
          <p:nvPr/>
        </p:nvSpPr>
        <p:spPr>
          <a:xfrm>
            <a:off x="5652120" y="2989465"/>
            <a:ext cx="2160240" cy="276999"/>
          </a:xfrm>
          <a:prstGeom prst="rect">
            <a:avLst/>
          </a:prstGeom>
          <a:noFill/>
        </p:spPr>
        <p:txBody>
          <a:bodyPr wrap="square" rtlCol="0">
            <a:spAutoFit/>
          </a:bodyPr>
          <a:lstStyle/>
          <a:p>
            <a:pPr algn="ctr"/>
            <a:r>
              <a:rPr lang="en-GB" sz="1200" dirty="0" smtClean="0">
                <a:solidFill>
                  <a:srgbClr val="E85803"/>
                </a:solidFill>
                <a:latin typeface="Tahoma" panose="020B0604030504040204" pitchFamily="34" charset="0"/>
              </a:rPr>
              <a:t>Node</a:t>
            </a:r>
            <a:endParaRPr lang="en-GB" sz="1200" dirty="0">
              <a:solidFill>
                <a:srgbClr val="E85803"/>
              </a:solidFill>
              <a:latin typeface="Tahoma" panose="020B0604030504040204" pitchFamily="34" charset="0"/>
            </a:endParaRPr>
          </a:p>
        </p:txBody>
      </p:sp>
      <p:cxnSp>
        <p:nvCxnSpPr>
          <p:cNvPr id="4" name="Straight Connector 3"/>
          <p:cNvCxnSpPr/>
          <p:nvPr/>
        </p:nvCxnSpPr>
        <p:spPr>
          <a:xfrm>
            <a:off x="1979712" y="3127964"/>
            <a:ext cx="1224136" cy="170523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139952" y="3664930"/>
            <a:ext cx="1512168" cy="131228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680012" y="3190900"/>
            <a:ext cx="2035064" cy="193033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508104" y="3713967"/>
            <a:ext cx="1656184" cy="111923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020272" y="3686564"/>
            <a:ext cx="307366" cy="107462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1855758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71657" y="871509"/>
            <a:ext cx="8194608" cy="5616624"/>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611560" y="1234472"/>
            <a:ext cx="7848872" cy="2800767"/>
          </a:xfrm>
          <a:prstGeom prst="rect">
            <a:avLst/>
          </a:prstGeom>
          <a:noFill/>
          <a:ln>
            <a:noFill/>
          </a:ln>
        </p:spPr>
        <p:txBody>
          <a:bodyPr wrap="square" rtlCol="0">
            <a:spAutoFit/>
          </a:bodyPr>
          <a:lstStyle/>
          <a:p>
            <a:pPr algn="ctr"/>
            <a:r>
              <a:rPr lang="en-GB" sz="3600" b="1" dirty="0" smtClean="0">
                <a:solidFill>
                  <a:srgbClr val="E85803"/>
                </a:solidFill>
                <a:latin typeface="Tahoma" panose="020B0604030504040204" pitchFamily="34" charset="0"/>
              </a:rPr>
              <a:t>Task 1: Practical exploration</a:t>
            </a:r>
          </a:p>
          <a:p>
            <a:pPr algn="ctr"/>
            <a:endParaRPr lang="en-GB" sz="1200" dirty="0">
              <a:latin typeface="Tahoma" panose="020B0604030504040204" pitchFamily="34" charset="0"/>
            </a:endParaRPr>
          </a:p>
          <a:p>
            <a:pPr algn="ctr"/>
            <a:r>
              <a:rPr lang="en-GB" sz="1600" dirty="0" smtClean="0">
                <a:latin typeface="Tahoma" panose="020B0604030504040204" pitchFamily="34" charset="0"/>
              </a:rPr>
              <a:t>Asexual reproduction can occur naturally but it is more often used by crop growers to produce a large amount of crops quickly. We can also help a plant reproduce (and grow some more yummy vegetable ingredients to use in our recipes) by taking cuttings and creating the right conditions to create entirely new plants.</a:t>
            </a:r>
          </a:p>
          <a:p>
            <a:pPr algn="ctr"/>
            <a:endParaRPr lang="en-GB" sz="1600" dirty="0" smtClean="0">
              <a:latin typeface="Tahoma" panose="020B0604030504040204" pitchFamily="34" charset="0"/>
            </a:endParaRPr>
          </a:p>
          <a:p>
            <a:pPr algn="ctr"/>
            <a:r>
              <a:rPr lang="en-GB" sz="1600" dirty="0" smtClean="0">
                <a:latin typeface="Tahoma" panose="020B0604030504040204" pitchFamily="34" charset="0"/>
              </a:rPr>
              <a:t>We are going to use our knowledge of asexual reproduction to grow some new spring onions from the roots of a parent plant. You can then use our new produce in the recipes you will create in a future lesson</a:t>
            </a:r>
            <a:r>
              <a:rPr lang="en-GB" sz="1600" dirty="0">
                <a:latin typeface="Tahoma" panose="020B0604030504040204" pitchFamily="34" charset="0"/>
              </a:rPr>
              <a:t>.</a:t>
            </a:r>
          </a:p>
        </p:txBody>
      </p:sp>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46922" y="4035239"/>
            <a:ext cx="3644078" cy="231549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2260808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260648"/>
            <a:ext cx="8194608" cy="6048672"/>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TextBox 5"/>
          <p:cNvSpPr txBox="1"/>
          <p:nvPr/>
        </p:nvSpPr>
        <p:spPr>
          <a:xfrm>
            <a:off x="1043608" y="1052736"/>
            <a:ext cx="7056784" cy="769441"/>
          </a:xfrm>
          <a:prstGeom prst="rect">
            <a:avLst/>
          </a:prstGeom>
          <a:noFill/>
          <a:ln>
            <a:noFill/>
          </a:ln>
        </p:spPr>
        <p:txBody>
          <a:bodyPr wrap="square" rtlCol="0">
            <a:spAutoFit/>
          </a:bodyPr>
          <a:lstStyle/>
          <a:p>
            <a:pPr algn="ctr"/>
            <a:endParaRPr lang="en-GB" sz="2800" dirty="0" smtClean="0">
              <a:latin typeface="Tahoma" panose="020B0604030504040204" pitchFamily="34" charset="0"/>
            </a:endParaRPr>
          </a:p>
          <a:p>
            <a:pPr algn="ctr"/>
            <a:endParaRPr lang="en-GB" sz="1600" dirty="0">
              <a:latin typeface="Tahoma" panose="020B0604030504040204" pitchFamily="34" charset="0"/>
            </a:endParaRPr>
          </a:p>
        </p:txBody>
      </p:sp>
      <p:sp>
        <p:nvSpPr>
          <p:cNvPr id="5" name="TextBox 4"/>
          <p:cNvSpPr txBox="1"/>
          <p:nvPr/>
        </p:nvSpPr>
        <p:spPr>
          <a:xfrm>
            <a:off x="603938" y="452571"/>
            <a:ext cx="7848872" cy="1369606"/>
          </a:xfrm>
          <a:prstGeom prst="rect">
            <a:avLst/>
          </a:prstGeom>
          <a:noFill/>
          <a:ln>
            <a:noFill/>
          </a:ln>
        </p:spPr>
        <p:txBody>
          <a:bodyPr wrap="square" rtlCol="0">
            <a:spAutoFit/>
          </a:bodyPr>
          <a:lstStyle/>
          <a:p>
            <a:pPr algn="ctr"/>
            <a:r>
              <a:rPr lang="en-GB" sz="3600" b="1" dirty="0" smtClean="0">
                <a:solidFill>
                  <a:srgbClr val="E85803"/>
                </a:solidFill>
                <a:latin typeface="Tahoma" panose="020B0604030504040204" pitchFamily="34" charset="0"/>
              </a:rPr>
              <a:t>Re-growing spring </a:t>
            </a:r>
            <a:endParaRPr lang="en-GB" sz="3600" b="1" dirty="0" smtClean="0">
              <a:solidFill>
                <a:srgbClr val="E85803"/>
              </a:solidFill>
              <a:latin typeface="Tahoma" panose="020B0604030504040204" pitchFamily="34" charset="0"/>
            </a:endParaRPr>
          </a:p>
          <a:p>
            <a:pPr algn="ctr"/>
            <a:r>
              <a:rPr lang="en-GB" sz="3600" b="1" dirty="0" smtClean="0">
                <a:solidFill>
                  <a:srgbClr val="E85803"/>
                </a:solidFill>
                <a:latin typeface="Tahoma" panose="020B0604030504040204" pitchFamily="34" charset="0"/>
              </a:rPr>
              <a:t>onions</a:t>
            </a:r>
            <a:endParaRPr lang="en-GB" sz="3600" b="1" dirty="0" smtClean="0">
              <a:solidFill>
                <a:srgbClr val="E85803"/>
              </a:solidFill>
              <a:latin typeface="Tahoma" panose="020B0604030504040204" pitchFamily="34" charset="0"/>
            </a:endParaRPr>
          </a:p>
          <a:p>
            <a:pPr algn="ctr"/>
            <a:endParaRPr lang="en-GB" sz="1100" dirty="0">
              <a:latin typeface="Tahoma" panose="020B0604030504040204" pitchFamily="34" charset="0"/>
            </a:endParaRPr>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03848" y="3464147"/>
            <a:ext cx="2679012" cy="194827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120692" y="1822177"/>
            <a:ext cx="2081273" cy="264619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99592" y="4561683"/>
            <a:ext cx="1872208" cy="1200329"/>
          </a:xfrm>
          <a:prstGeom prst="rect">
            <a:avLst/>
          </a:prstGeom>
          <a:noFill/>
        </p:spPr>
        <p:txBody>
          <a:bodyPr wrap="square" rtlCol="0">
            <a:spAutoFit/>
          </a:bodyPr>
          <a:lstStyle/>
          <a:p>
            <a:pPr algn="ctr"/>
            <a:r>
              <a:rPr lang="en-GB" b="1" dirty="0" smtClean="0">
                <a:solidFill>
                  <a:srgbClr val="E85803"/>
                </a:solidFill>
                <a:latin typeface="Tahoma" panose="020B0604030504040204" pitchFamily="34" charset="0"/>
              </a:rPr>
              <a:t>Step 1: </a:t>
            </a:r>
            <a:r>
              <a:rPr lang="en-GB" dirty="0" smtClean="0">
                <a:latin typeface="Tahoma" panose="020B0604030504040204" pitchFamily="34" charset="0"/>
              </a:rPr>
              <a:t>Cut the root ends off some spring onions</a:t>
            </a:r>
            <a:endParaRPr lang="en-GB" dirty="0">
              <a:latin typeface="Tahoma" panose="020B0604030504040204" pitchFamily="34" charset="0"/>
            </a:endParaRPr>
          </a:p>
        </p:txBody>
      </p:sp>
      <p:sp>
        <p:nvSpPr>
          <p:cNvPr id="9" name="TextBox 8"/>
          <p:cNvSpPr txBox="1"/>
          <p:nvPr/>
        </p:nvSpPr>
        <p:spPr>
          <a:xfrm>
            <a:off x="6148805" y="4476336"/>
            <a:ext cx="2053160" cy="1477328"/>
          </a:xfrm>
          <a:prstGeom prst="rect">
            <a:avLst/>
          </a:prstGeom>
          <a:noFill/>
        </p:spPr>
        <p:txBody>
          <a:bodyPr wrap="square" rtlCol="0">
            <a:spAutoFit/>
          </a:bodyPr>
          <a:lstStyle/>
          <a:p>
            <a:pPr algn="ctr"/>
            <a:r>
              <a:rPr lang="en-GB" b="1" dirty="0" smtClean="0">
                <a:solidFill>
                  <a:srgbClr val="E85803"/>
                </a:solidFill>
                <a:latin typeface="Tahoma" panose="020B0604030504040204" pitchFamily="34" charset="0"/>
              </a:rPr>
              <a:t>Step 3: </a:t>
            </a:r>
            <a:r>
              <a:rPr lang="en-GB" dirty="0" smtClean="0">
                <a:latin typeface="Tahoma" panose="020B0604030504040204" pitchFamily="34" charset="0"/>
              </a:rPr>
              <a:t>Replace the water every day and watch your new onions grow!</a:t>
            </a:r>
            <a:endParaRPr lang="en-GB" dirty="0">
              <a:latin typeface="Tahoma" panose="020B0604030504040204" pitchFamily="34" charset="0"/>
            </a:endParaRPr>
          </a:p>
        </p:txBody>
      </p:sp>
      <p:sp>
        <p:nvSpPr>
          <p:cNvPr id="10" name="TextBox 9"/>
          <p:cNvSpPr txBox="1"/>
          <p:nvPr/>
        </p:nvSpPr>
        <p:spPr>
          <a:xfrm>
            <a:off x="3563888" y="1988840"/>
            <a:ext cx="1682284" cy="1200329"/>
          </a:xfrm>
          <a:prstGeom prst="rect">
            <a:avLst/>
          </a:prstGeom>
          <a:noFill/>
        </p:spPr>
        <p:txBody>
          <a:bodyPr wrap="square" rtlCol="0">
            <a:spAutoFit/>
          </a:bodyPr>
          <a:lstStyle/>
          <a:p>
            <a:pPr algn="ctr"/>
            <a:r>
              <a:rPr lang="en-GB" b="1" dirty="0" smtClean="0">
                <a:solidFill>
                  <a:srgbClr val="E85803"/>
                </a:solidFill>
                <a:latin typeface="Tahoma" panose="020B0604030504040204" pitchFamily="34" charset="0"/>
              </a:rPr>
              <a:t>Step 2: </a:t>
            </a:r>
            <a:r>
              <a:rPr lang="en-GB" dirty="0" smtClean="0">
                <a:latin typeface="Tahoma" panose="020B0604030504040204" pitchFamily="34" charset="0"/>
              </a:rPr>
              <a:t>Place them </a:t>
            </a:r>
            <a:r>
              <a:rPr lang="en-GB" dirty="0">
                <a:latin typeface="Tahoma" panose="020B0604030504040204" pitchFamily="34" charset="0"/>
              </a:rPr>
              <a:t>in a shallow bowl of water</a:t>
            </a:r>
            <a:r>
              <a:rPr lang="en-GB" dirty="0" smtClean="0">
                <a:latin typeface="Tahoma" panose="020B0604030504040204" pitchFamily="34" charset="0"/>
              </a:rPr>
              <a:t> </a:t>
            </a:r>
            <a:endParaRPr lang="en-GB" dirty="0">
              <a:latin typeface="Tahoma" panose="020B0604030504040204" pitchFamily="34" charset="0"/>
            </a:endParaRPr>
          </a:p>
        </p:txBody>
      </p:sp>
      <p:pic>
        <p:nvPicPr>
          <p:cNvPr id="1028"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2709" y="2031340"/>
            <a:ext cx="2153438" cy="231565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2959880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38692" y="836712"/>
            <a:ext cx="8194608" cy="4968552"/>
          </a:xfrm>
          <a:prstGeom prst="round2Diag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611560" y="1176457"/>
            <a:ext cx="7848872" cy="3046988"/>
          </a:xfrm>
          <a:prstGeom prst="rect">
            <a:avLst/>
          </a:prstGeom>
          <a:noFill/>
          <a:ln>
            <a:noFill/>
          </a:ln>
        </p:spPr>
        <p:txBody>
          <a:bodyPr wrap="square" rtlCol="0">
            <a:spAutoFit/>
          </a:bodyPr>
          <a:lstStyle/>
          <a:p>
            <a:pPr algn="ctr"/>
            <a:r>
              <a:rPr lang="en-GB" sz="3200" b="1" dirty="0" smtClean="0">
                <a:solidFill>
                  <a:srgbClr val="E85803"/>
                </a:solidFill>
                <a:latin typeface="Tahoma" panose="020B0604030504040204" pitchFamily="34" charset="0"/>
              </a:rPr>
              <a:t>Task 2: Independent research</a:t>
            </a:r>
          </a:p>
          <a:p>
            <a:pPr algn="ctr"/>
            <a:endParaRPr lang="en-GB" sz="1600" dirty="0" smtClean="0">
              <a:latin typeface="Tahoma" panose="020B0604030504040204" pitchFamily="34" charset="0"/>
            </a:endParaRPr>
          </a:p>
          <a:p>
            <a:pPr marL="342900" indent="-342900" algn="ctr">
              <a:buFont typeface="Arial" panose="020B0604020202020204" pitchFamily="34" charset="0"/>
              <a:buChar char="•"/>
            </a:pPr>
            <a:r>
              <a:rPr lang="en-GB" dirty="0" smtClean="0">
                <a:latin typeface="Tahoma" panose="020B0604030504040204" pitchFamily="34" charset="0"/>
              </a:rPr>
              <a:t>Research some methods of plant propagation that we have not discussed yet.</a:t>
            </a:r>
          </a:p>
          <a:p>
            <a:pPr marL="342900" indent="-342900" algn="ctr">
              <a:buFont typeface="Arial" panose="020B0604020202020204" pitchFamily="34" charset="0"/>
              <a:buChar char="•"/>
            </a:pPr>
            <a:r>
              <a:rPr lang="en-GB" dirty="0" smtClean="0">
                <a:latin typeface="Tahoma" panose="020B0604030504040204" pitchFamily="34" charset="0"/>
              </a:rPr>
              <a:t>Use your research to write a ‘How to’ gardeners’ guide to help new gardeners get started on growing their own ingredients without seeds.</a:t>
            </a:r>
          </a:p>
          <a:p>
            <a:pPr marL="342900" indent="-342900" algn="ctr">
              <a:buFont typeface="Arial" panose="020B0604020202020204" pitchFamily="34" charset="0"/>
              <a:buChar char="•"/>
            </a:pPr>
            <a:r>
              <a:rPr lang="en-GB" dirty="0" smtClean="0">
                <a:latin typeface="Tahoma" panose="020B0604030504040204" pitchFamily="34" charset="0"/>
              </a:rPr>
              <a:t>Remember to use all the features of instruction texts and illustrate each step of your methods.</a:t>
            </a:r>
          </a:p>
          <a:p>
            <a:pPr marL="342900" indent="-342900" algn="ctr">
              <a:buFont typeface="Arial" panose="020B0604020202020204" pitchFamily="34" charset="0"/>
              <a:buChar char="•"/>
            </a:pPr>
            <a:r>
              <a:rPr lang="en-GB" dirty="0" smtClean="0">
                <a:latin typeface="Tahoma" panose="020B0604030504040204" pitchFamily="34" charset="0"/>
              </a:rPr>
              <a:t>You might like to present your guide as mini-booklet, leaflet, power point or video.</a:t>
            </a:r>
            <a:r>
              <a:rPr lang="en-GB" sz="1600" dirty="0" smtClean="0">
                <a:latin typeface="Tahoma" panose="020B0604030504040204" pitchFamily="34" charset="0"/>
              </a:rPr>
              <a:t> </a:t>
            </a:r>
            <a:endParaRPr lang="en-GB" sz="1600" dirty="0">
              <a:latin typeface="Tahoma" panose="020B0604030504040204" pitchFamily="34" charset="0"/>
            </a:endParaRP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1123" y="4369411"/>
            <a:ext cx="3051943" cy="248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93232" y="4246661"/>
            <a:ext cx="3918984" cy="260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926854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764704"/>
            <a:ext cx="8194608" cy="5616624"/>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683568" y="1052736"/>
            <a:ext cx="7704856" cy="2585323"/>
          </a:xfrm>
          <a:prstGeom prst="rect">
            <a:avLst/>
          </a:prstGeom>
          <a:noFill/>
          <a:ln>
            <a:noFill/>
          </a:ln>
        </p:spPr>
        <p:txBody>
          <a:bodyPr wrap="square" rtlCol="0">
            <a:spAutoFit/>
          </a:bodyPr>
          <a:lstStyle/>
          <a:p>
            <a:pPr algn="ctr"/>
            <a:r>
              <a:rPr lang="en-GB" sz="3600" b="1" dirty="0" smtClean="0">
                <a:solidFill>
                  <a:srgbClr val="E85803"/>
                </a:solidFill>
                <a:latin typeface="Tahoma" panose="020B0604030504040204" pitchFamily="34" charset="0"/>
              </a:rPr>
              <a:t>Thinking Critically</a:t>
            </a:r>
          </a:p>
          <a:p>
            <a:pPr algn="ctr"/>
            <a:endParaRPr lang="en-GB" sz="3600" dirty="0">
              <a:latin typeface="Tahoma" panose="020B0604030504040204" pitchFamily="34" charset="0"/>
            </a:endParaRPr>
          </a:p>
          <a:p>
            <a:pPr algn="ctr"/>
            <a:r>
              <a:rPr lang="en-GB" sz="2400" dirty="0" smtClean="0">
                <a:latin typeface="Tahoma" panose="020B0604030504040204" pitchFamily="34" charset="0"/>
              </a:rPr>
              <a:t>In you groups, think carefully and consider the advantages and disadvantages of both sexual and asexual reproduction in plants.</a:t>
            </a:r>
          </a:p>
          <a:p>
            <a:pPr algn="ctr"/>
            <a:endParaRPr lang="en-GB" dirty="0" smtClean="0">
              <a:latin typeface="Tahoma" panose="020B060403050404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9033" y="3356992"/>
            <a:ext cx="3057483" cy="274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2415059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497</Words>
  <Application>Microsoft Office PowerPoint</Application>
  <PresentationFormat>On-screen Show (4:3)</PresentationFormat>
  <Paragraphs>41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Farming STEMterprise</dc:title>
  <dc:creator>Jennie Devine</dc:creator>
  <cp:lastModifiedBy>Jennie Devine</cp:lastModifiedBy>
  <cp:revision>31</cp:revision>
  <dcterms:created xsi:type="dcterms:W3CDTF">2018-09-17T12:22:50Z</dcterms:created>
  <dcterms:modified xsi:type="dcterms:W3CDTF">2018-12-19T12:17:32Z</dcterms:modified>
</cp:coreProperties>
</file>